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CDCF56E-BBE8-48DB-98AB-3F20A9A85317}" type="datetimeFigureOut">
              <a:rPr lang="en-US" smtClean="0"/>
              <a:t>8/20/2011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E5B5344-8482-43FE-A665-BC5703E8800D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rin\AppData\Local\Microsoft\Windows\Temporary Internet Files\Content.IE5\VKCRBO2Q\MP900403767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7" y="3886200"/>
            <a:ext cx="1878485" cy="28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   Heritage Studies 6:</a:t>
            </a:r>
            <a:br>
              <a:rPr lang="en-US" dirty="0" smtClean="0"/>
            </a:br>
            <a:r>
              <a:rPr lang="en-US" dirty="0" smtClean="0"/>
              <a:t>   Ancient Landmarks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3352800"/>
            <a:ext cx="6172200" cy="685800"/>
          </a:xfrm>
        </p:spPr>
        <p:txBody>
          <a:bodyPr/>
          <a:lstStyle/>
          <a:p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Grade History</a:t>
            </a:r>
            <a:endParaRPr lang="en-US" dirty="0"/>
          </a:p>
        </p:txBody>
      </p:sp>
      <p:pic>
        <p:nvPicPr>
          <p:cNvPr id="1027" name="Picture 3" descr="C:\Users\Erin\AppData\Local\Microsoft\Windows\Temporary Internet Files\Content.IE5\9QT7EI6M\MP90040079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581400"/>
            <a:ext cx="3901440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rin\AppData\Local\Microsoft\Windows\Temporary Internet Files\Content.IE5\X6JZDCZY\MP900400746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859" y="69557"/>
            <a:ext cx="2103120" cy="140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rin\AppData\Local\Microsoft\Windows\Temporary Internet Files\Content.IE5\9QT7EI6M\MP900401388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14" y="-3412"/>
            <a:ext cx="1269492" cy="190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314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Climate:</a:t>
            </a:r>
          </a:p>
          <a:p>
            <a:pPr lvl="1"/>
            <a:r>
              <a:rPr lang="en-US" sz="2400" dirty="0" smtClean="0"/>
              <a:t>Average rainfall= 7 in. per year</a:t>
            </a:r>
          </a:p>
          <a:p>
            <a:pPr lvl="1"/>
            <a:r>
              <a:rPr lang="en-US" sz="2400" dirty="0" smtClean="0"/>
              <a:t>Temperature range: 50 degrees-93 degrees</a:t>
            </a:r>
          </a:p>
          <a:p>
            <a:r>
              <a:rPr lang="en-US" sz="2400" dirty="0" smtClean="0"/>
              <a:t>Topography:</a:t>
            </a:r>
          </a:p>
          <a:p>
            <a:pPr lvl="1"/>
            <a:r>
              <a:rPr lang="en-US" sz="2400" dirty="0" smtClean="0"/>
              <a:t>Lower Iraq: low floodplain between southern Tigris and Euphrates Rivers</a:t>
            </a:r>
          </a:p>
          <a:p>
            <a:pPr lvl="1"/>
            <a:r>
              <a:rPr lang="en-US" sz="2400" dirty="0" smtClean="0"/>
              <a:t>Upper Iraq: Rolling hills and fertile soil</a:t>
            </a:r>
          </a:p>
          <a:p>
            <a:pPr lvl="1"/>
            <a:r>
              <a:rPr lang="en-US" sz="2400" dirty="0" smtClean="0"/>
              <a:t>Northeast: mountainous</a:t>
            </a:r>
          </a:p>
          <a:p>
            <a:pPr lvl="1"/>
            <a:r>
              <a:rPr lang="en-US" sz="2400" dirty="0" smtClean="0"/>
              <a:t>West: desert</a:t>
            </a:r>
          </a:p>
          <a:p>
            <a:r>
              <a:rPr lang="en-US" sz="2400" dirty="0" smtClean="0"/>
              <a:t>Natural Resources:</a:t>
            </a:r>
          </a:p>
          <a:p>
            <a:pPr lvl="1"/>
            <a:r>
              <a:rPr lang="en-US" sz="2400" dirty="0" smtClean="0"/>
              <a:t>Petroleum and natural gas</a:t>
            </a:r>
          </a:p>
          <a:p>
            <a:pPr lvl="1"/>
            <a:r>
              <a:rPr lang="en-US" sz="2400" dirty="0" smtClean="0"/>
              <a:t>Water from T and E Rivers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228600"/>
            <a:ext cx="7543800" cy="914400"/>
          </a:xfrm>
        </p:spPr>
        <p:txBody>
          <a:bodyPr/>
          <a:lstStyle/>
          <a:p>
            <a:r>
              <a:rPr lang="en-US" dirty="0" smtClean="0"/>
              <a:t>Mesopotamia/Iraq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4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5410200"/>
          </a:xfrm>
        </p:spPr>
        <p:txBody>
          <a:bodyPr>
            <a:noAutofit/>
          </a:bodyPr>
          <a:lstStyle/>
          <a:p>
            <a:r>
              <a:rPr lang="en-US" sz="2800" dirty="0"/>
              <a:t>Geography and Culture:</a:t>
            </a:r>
          </a:p>
          <a:p>
            <a:pPr lvl="1"/>
            <a:r>
              <a:rPr lang="en-US" sz="2800" dirty="0"/>
              <a:t>T and E Rivers provided water for farming and to help civilization thrive</a:t>
            </a:r>
          </a:p>
          <a:p>
            <a:pPr lvl="1"/>
            <a:r>
              <a:rPr lang="en-US" sz="2800" dirty="0"/>
              <a:t>T and E Rivers also provided fish and a place for travel and communication</a:t>
            </a:r>
          </a:p>
          <a:p>
            <a:r>
              <a:rPr lang="en-US" sz="2800" dirty="0"/>
              <a:t>Location:</a:t>
            </a:r>
          </a:p>
          <a:p>
            <a:pPr lvl="1"/>
            <a:r>
              <a:rPr lang="en-US" sz="2800" dirty="0"/>
              <a:t>Modern Iraq contains much of Ancient Mesopotamia</a:t>
            </a:r>
          </a:p>
          <a:p>
            <a:pPr lvl="1"/>
            <a:r>
              <a:rPr lang="en-US" sz="2800" dirty="0"/>
              <a:t>Located in the Middle East at the head of the Persian Gulf</a:t>
            </a:r>
          </a:p>
          <a:p>
            <a:pPr lvl="1"/>
            <a:r>
              <a:rPr lang="en-US" sz="2800" dirty="0"/>
              <a:t>Surrounded by Kuwait, Saudi Arabia, Jordan, Syria, Turkey, and Iran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543800" cy="914400"/>
          </a:xfrm>
        </p:spPr>
        <p:txBody>
          <a:bodyPr/>
          <a:lstStyle/>
          <a:p>
            <a:r>
              <a:rPr lang="en-US" dirty="0" smtClean="0"/>
              <a:t>Mesopotamia/Iraq contd.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41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113129"/>
            <a:ext cx="6096000" cy="3657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Textbook</a:t>
            </a:r>
          </a:p>
          <a:p>
            <a:r>
              <a:rPr lang="en-US" sz="3200" dirty="0" smtClean="0"/>
              <a:t>Workbook</a:t>
            </a:r>
          </a:p>
          <a:p>
            <a:r>
              <a:rPr lang="en-US" sz="3200" dirty="0" smtClean="0"/>
              <a:t>A notebook, binder, or folder in which to keep class notes</a:t>
            </a:r>
          </a:p>
          <a:p>
            <a:r>
              <a:rPr lang="en-US" sz="3200" dirty="0" smtClean="0"/>
              <a:t>Index cards</a:t>
            </a:r>
          </a:p>
          <a:p>
            <a:r>
              <a:rPr lang="en-US" sz="3200" dirty="0" smtClean="0"/>
              <a:t>Writing utensil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914400"/>
            <a:ext cx="7543800" cy="914400"/>
          </a:xfrm>
        </p:spPr>
        <p:txBody>
          <a:bodyPr/>
          <a:lstStyle/>
          <a:p>
            <a:r>
              <a:rPr lang="en-US" dirty="0" smtClean="0"/>
              <a:t>What you will need for this class:</a:t>
            </a:r>
            <a:endParaRPr lang="en-US" dirty="0"/>
          </a:p>
        </p:txBody>
      </p:sp>
      <p:pic>
        <p:nvPicPr>
          <p:cNvPr id="4098" name="Picture 2" descr="C:\Users\Erin\AppData\Local\Microsoft\Windows\Temporary Internet Files\Content.IE5\VKCRBO2Q\MP90040381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447800"/>
            <a:ext cx="2897014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0368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2133600"/>
            <a:ext cx="6096000" cy="3657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We will learn about ancient civilizations and landmarks</a:t>
            </a:r>
          </a:p>
          <a:p>
            <a:r>
              <a:rPr lang="en-US" sz="3200" dirty="0" smtClean="0"/>
              <a:t>We will learn about ancient cultures and the histories of those cultures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914400"/>
            <a:ext cx="7543800" cy="914400"/>
          </a:xfrm>
        </p:spPr>
        <p:txBody>
          <a:bodyPr/>
          <a:lstStyle/>
          <a:p>
            <a:r>
              <a:rPr lang="en-US" dirty="0" smtClean="0"/>
              <a:t>What we will learn in this class:</a:t>
            </a:r>
            <a:endParaRPr lang="en-US" dirty="0"/>
          </a:p>
        </p:txBody>
      </p:sp>
      <p:pic>
        <p:nvPicPr>
          <p:cNvPr id="3074" name="Picture 2" descr="C:\Users\Erin\AppData\Local\Microsoft\Windows\Temporary Internet Files\Content.IE5\7CTRZ0DC\MP90014576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828800"/>
            <a:ext cx="2359152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7491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2133600"/>
            <a:ext cx="6096000" cy="3657599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Warm-Ups</a:t>
            </a:r>
          </a:p>
          <a:p>
            <a:r>
              <a:rPr lang="en-US" sz="3200" dirty="0" smtClean="0"/>
              <a:t>Notes</a:t>
            </a:r>
          </a:p>
          <a:p>
            <a:r>
              <a:rPr lang="en-US" sz="3200" dirty="0" smtClean="0"/>
              <a:t>Homework</a:t>
            </a:r>
          </a:p>
          <a:p>
            <a:r>
              <a:rPr lang="en-US" sz="3200" dirty="0" smtClean="0"/>
              <a:t>Quizzes</a:t>
            </a:r>
          </a:p>
          <a:p>
            <a:r>
              <a:rPr lang="en-US" sz="3200" dirty="0" smtClean="0"/>
              <a:t>Tests</a:t>
            </a:r>
          </a:p>
          <a:p>
            <a:r>
              <a:rPr lang="en-US" sz="3200" dirty="0" smtClean="0"/>
              <a:t>Projects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914400"/>
            <a:ext cx="7543800" cy="914400"/>
          </a:xfrm>
        </p:spPr>
        <p:txBody>
          <a:bodyPr/>
          <a:lstStyle/>
          <a:p>
            <a:r>
              <a:rPr lang="en-US" dirty="0" smtClean="0"/>
              <a:t>How does this class work?:</a:t>
            </a:r>
            <a:endParaRPr lang="en-US" dirty="0"/>
          </a:p>
        </p:txBody>
      </p:sp>
      <p:pic>
        <p:nvPicPr>
          <p:cNvPr id="2050" name="Picture 2" descr="C:\Users\Erin\AppData\Local\Microsoft\Windows\Temporary Internet Files\Content.IE5\X6JZDCZY\MP90040074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3901440" cy="312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7007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447800"/>
            <a:ext cx="7543800" cy="5029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Who is Abraham?  What do you remember about the story of Abraham?</a:t>
            </a:r>
            <a:endParaRPr lang="en-US" sz="4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295400"/>
            <a:ext cx="7543800" cy="914400"/>
          </a:xfrm>
        </p:spPr>
        <p:txBody>
          <a:bodyPr/>
          <a:lstStyle/>
          <a:p>
            <a:r>
              <a:rPr lang="en-US" dirty="0" smtClean="0"/>
              <a:t>Lesson 1:  The Days of Abraham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9406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43800" cy="914400"/>
          </a:xfrm>
        </p:spPr>
        <p:txBody>
          <a:bodyPr/>
          <a:lstStyle/>
          <a:p>
            <a:r>
              <a:rPr lang="en-US" sz="4000" dirty="0" smtClean="0"/>
              <a:t>Map of Ancient Mesopotamia</a:t>
            </a:r>
            <a:endParaRPr lang="en-US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71600"/>
            <a:ext cx="5076825" cy="4582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14039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152400"/>
            <a:ext cx="7467600" cy="685800"/>
          </a:xfrm>
        </p:spPr>
        <p:txBody>
          <a:bodyPr/>
          <a:lstStyle/>
          <a:p>
            <a:r>
              <a:rPr lang="en-US" sz="4400" dirty="0" smtClean="0"/>
              <a:t>Map of Modern Middle East</a:t>
            </a:r>
            <a:endParaRPr lang="en-US" sz="4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838200"/>
            <a:ext cx="4953000" cy="598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64230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14400"/>
            <a:ext cx="8458200" cy="5562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Abraham was from the ancient city of Ur</a:t>
            </a:r>
          </a:p>
          <a:p>
            <a:r>
              <a:rPr lang="en-US" sz="2800" dirty="0" smtClean="0"/>
              <a:t>1850’s: explorers proved the existence of Ur when they found its ruins</a:t>
            </a:r>
          </a:p>
          <a:p>
            <a:r>
              <a:rPr lang="en-US" sz="2800" dirty="0" smtClean="0"/>
              <a:t>Sir Leonard Woolley:  British archaeologist who uncovered many treasures from Ur around 1922</a:t>
            </a:r>
          </a:p>
          <a:p>
            <a:pPr lvl="1"/>
            <a:r>
              <a:rPr lang="en-US" sz="2800" dirty="0" smtClean="0"/>
              <a:t>The artifacts tell us much about Sumer and its culture</a:t>
            </a:r>
          </a:p>
          <a:p>
            <a:r>
              <a:rPr lang="en-US" sz="2800" dirty="0" smtClean="0"/>
              <a:t>Mesopotamia:  “the land between the rivers”  (the Tigris and Euphrates rivers; is now Iraq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"/>
            <a:ext cx="7543800" cy="914400"/>
          </a:xfrm>
        </p:spPr>
        <p:txBody>
          <a:bodyPr/>
          <a:lstStyle/>
          <a:p>
            <a:r>
              <a:rPr lang="en-US" dirty="0" smtClean="0"/>
              <a:t>Lesson 1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75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700" y="914400"/>
            <a:ext cx="8610600" cy="3505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Grand place surrounded by high walls; had huge palaces and plazas</a:t>
            </a:r>
          </a:p>
          <a:p>
            <a:r>
              <a:rPr lang="en-US" sz="2800" dirty="0" smtClean="0"/>
              <a:t>People of Ur (in Abraham’s time) dug canals for irrigation, grew grain and vegetables, and sold wool to other countries</a:t>
            </a:r>
          </a:p>
          <a:p>
            <a:pPr lvl="1"/>
            <a:r>
              <a:rPr lang="en-US" sz="2800" dirty="0" smtClean="0"/>
              <a:t>The people were weavers and metalworkers; they studied medicine and the stars</a:t>
            </a:r>
          </a:p>
          <a:p>
            <a:pPr lvl="1"/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152400"/>
            <a:ext cx="7543800" cy="914400"/>
          </a:xfrm>
        </p:spPr>
        <p:txBody>
          <a:bodyPr/>
          <a:lstStyle/>
          <a:p>
            <a:r>
              <a:rPr lang="en-US" dirty="0" smtClean="0"/>
              <a:t>What we know about Ur: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011" y="3962400"/>
            <a:ext cx="28575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24653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372</TotalTime>
  <Words>354</Words>
  <Application>Microsoft Office PowerPoint</Application>
  <PresentationFormat>On-screen Show (4:3)</PresentationFormat>
  <Paragraphs>52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Elemental</vt:lpstr>
      <vt:lpstr>   Heritage Studies 6:    Ancient Landmarks</vt:lpstr>
      <vt:lpstr>What you will need for this class:</vt:lpstr>
      <vt:lpstr>What we will learn in this class:</vt:lpstr>
      <vt:lpstr>How does this class work?:</vt:lpstr>
      <vt:lpstr>Lesson 1:  The Days of Abraham</vt:lpstr>
      <vt:lpstr>Map of Ancient Mesopotamia</vt:lpstr>
      <vt:lpstr>Map of Modern Middle East</vt:lpstr>
      <vt:lpstr>Lesson 1 Notes</vt:lpstr>
      <vt:lpstr>What we know about Ur:</vt:lpstr>
      <vt:lpstr>Mesopotamia/Iraq</vt:lpstr>
      <vt:lpstr>Mesopotamia/Iraq contd.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Heritage Studies 6: Ancient Landmarks</dc:title>
  <dc:creator>Erin</dc:creator>
  <cp:lastModifiedBy>Erin</cp:lastModifiedBy>
  <cp:revision>6</cp:revision>
  <dcterms:created xsi:type="dcterms:W3CDTF">2011-08-20T16:18:21Z</dcterms:created>
  <dcterms:modified xsi:type="dcterms:W3CDTF">2011-08-20T22:31:19Z</dcterms:modified>
</cp:coreProperties>
</file>